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79" r:id="rId5"/>
    <p:sldId id="278" r:id="rId6"/>
    <p:sldId id="283" r:id="rId7"/>
    <p:sldId id="294" r:id="rId8"/>
    <p:sldId id="299" r:id="rId9"/>
    <p:sldId id="300" r:id="rId10"/>
    <p:sldId id="301" r:id="rId11"/>
    <p:sldId id="309" r:id="rId12"/>
    <p:sldId id="311" r:id="rId13"/>
    <p:sldId id="282" r:id="rId14"/>
    <p:sldId id="312" r:id="rId15"/>
    <p:sldId id="292" r:id="rId16"/>
    <p:sldId id="314" r:id="rId17"/>
    <p:sldId id="315" r:id="rId18"/>
    <p:sldId id="302" r:id="rId19"/>
    <p:sldId id="265" r:id="rId20"/>
    <p:sldId id="260" r:id="rId21"/>
    <p:sldId id="266" r:id="rId22"/>
    <p:sldId id="291" r:id="rId23"/>
    <p:sldId id="267" r:id="rId24"/>
    <p:sldId id="268" r:id="rId25"/>
    <p:sldId id="270" r:id="rId26"/>
    <p:sldId id="271" r:id="rId27"/>
    <p:sldId id="290" r:id="rId28"/>
    <p:sldId id="286" r:id="rId29"/>
    <p:sldId id="284" r:id="rId30"/>
    <p:sldId id="285" r:id="rId31"/>
    <p:sldId id="287" r:id="rId32"/>
    <p:sldId id="288" r:id="rId33"/>
    <p:sldId id="289" r:id="rId34"/>
    <p:sldId id="263" r:id="rId35"/>
    <p:sldId id="275" r:id="rId36"/>
    <p:sldId id="269" r:id="rId37"/>
    <p:sldId id="274" r:id="rId38"/>
    <p:sldId id="277" r:id="rId39"/>
    <p:sldId id="276" r:id="rId40"/>
    <p:sldId id="316" r:id="rId41"/>
    <p:sldId id="264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EAAF4-DEED-4998-9E49-7D5313358151}" v="138" dt="2020-11-12T22:22:50.482"/>
    <p1510:client id="{11BE705F-A4DF-4D15-BD45-41F413220979}" v="25" dt="2020-11-19T15:59:02.851"/>
    <p1510:client id="{15D529D1-68E3-FC85-0EF3-1297DF3D4C2D}" v="1" dt="2020-12-04T07:43:43.625"/>
    <p1510:client id="{172A5072-D64A-4E77-A48E-4C2E299A74AC}" v="63" dt="2020-11-07T19:05:14.184"/>
    <p1510:client id="{1D15C516-033B-47F6-A5D0-AEB0838BAAF2}" v="340" dt="2020-11-15T18:13:09.157"/>
    <p1510:client id="{2170D1CA-6C7B-0A88-145B-CB0C9B629A26}" v="1075" dt="2020-12-02T17:42:30.419"/>
    <p1510:client id="{2BDFD32B-ED5C-EE1C-1D7A-1B7DDBBD7F60}" v="13" dt="2020-12-02T16:50:16.075"/>
    <p1510:client id="{31A6EFC0-C982-6DEF-C940-B9463B2A5B3D}" v="20" dt="2020-12-02T10:55:32.556"/>
    <p1510:client id="{31D41975-FF9F-9FD4-ABFD-85AE05A1714E}" v="1" dt="2020-12-04T06:34:45.524"/>
    <p1510:client id="{34E0AF1E-9B67-2C19-C181-0C025DFDCD4B}" v="12" dt="2020-12-03T14:44:16.163"/>
    <p1510:client id="{3502CF04-2D68-5288-7429-2FBC6B51B4F0}" v="86" dt="2020-12-02T17:08:01.569"/>
    <p1510:client id="{3E5F8C9F-F16D-476B-F292-BF9C2A76721E}" v="25" dt="2020-11-30T10:53:50.402"/>
    <p1510:client id="{3EFCE10A-CD91-82C4-6EEA-176EAFBFAD9F}" v="63" dt="2020-11-30T10:53:38.850"/>
    <p1510:client id="{3F63AEBF-FB91-D47D-787D-AD308AE1CC1C}" v="65" dt="2020-12-04T06:36:34.288"/>
    <p1510:client id="{3FC52316-8034-432E-9F1C-3E1A5F07C1FD}" v="1" dt="2020-12-02T10:52:44.931"/>
    <p1510:client id="{492843FE-F533-401E-EB64-C5AF19A29AEE}" v="9" dt="2020-12-02T17:56:43.463"/>
    <p1510:client id="{492A2A84-ECD0-4F27-72A3-DF34CF430E64}" v="702" dt="2020-11-12T16:23:33.655"/>
    <p1510:client id="{59269CD7-B96E-41A6-8959-3D2276EE4F1F}" v="434" dt="2020-11-07T19:05:37.124"/>
    <p1510:client id="{60F07485-4BE6-8203-202D-D0C74729FE88}" v="4" dt="2020-12-03T14:23:39.218"/>
    <p1510:client id="{6D4085E5-752B-C6D6-3D0E-0BDC0CAF3110}" v="2" dt="2020-12-03T14:32:39.922"/>
    <p1510:client id="{7C0AD59C-B570-8863-9BE8-6899119E75B1}" v="58" dt="2020-11-25T22:10:08.059"/>
    <p1510:client id="{96E4DB22-263C-EAE5-73ED-B62AD964564C}" v="10" dt="2020-12-04T06:47:33.008"/>
    <p1510:client id="{9D345A72-FAEB-E616-D2F7-81281D4C6C69}" v="30" dt="2020-12-03T10:01:46.355"/>
    <p1510:client id="{9FAD405A-D24D-7484-570A-A27C817091D2}" v="6" dt="2020-11-19T16:33:11.295"/>
    <p1510:client id="{AB23B453-244C-4533-8EE6-3C58F02D20C8}" v="52" dt="2020-11-27T08:45:57.478"/>
    <p1510:client id="{B4A74B6A-6F1F-5828-F626-414533A92625}" v="34" dt="2020-12-04T07:27:42.751"/>
    <p1510:client id="{BE2C045F-6F39-FC66-8B99-48ED928E03CB}" v="1902" dt="2020-11-12T23:25:42.385"/>
    <p1510:client id="{C2D27E7C-BFA2-AB84-B5D8-010BF3398D1D}" v="62" dt="2020-12-02T16:54:16.782"/>
    <p1510:client id="{C4784749-E4FD-3555-20DE-C950AFF84DF3}" v="749" dt="2020-11-21T17:10:34.363"/>
    <p1510:client id="{CB5F027B-3518-A7B3-5F2B-996D6BABCF8A}" v="93" dt="2020-12-03T18:59:43.155"/>
    <p1510:client id="{D1745DFB-8144-4C20-95E0-F67A07ACDE27}" v="315" dt="2020-12-02T17:28:12.245"/>
    <p1510:client id="{D9EF3D63-C223-FC8C-F3D8-3FE5750C7BE6}" v="108" dt="2020-11-26T17:06:47.245"/>
    <p1510:client id="{DA0417DF-7EF1-D00E-CE1F-88007CED10ED}" v="529" dt="2020-12-01T13:40:47.848"/>
    <p1510:client id="{DB633EB2-F37C-6A48-E475-B3502850F356}" v="163" dt="2020-12-02T16:46:30.684"/>
    <p1510:client id="{DBE77963-AC37-3CF9-0DFD-37C7E1B8822E}" v="27" dt="2020-12-04T06:58:57.792"/>
    <p1510:client id="{E251FC6A-2B51-F9A3-2F25-8CBE8AAA397E}" v="153" dt="2020-11-07T19:09:28.960"/>
    <p1510:client id="{EC5BACC4-DB4F-71A2-44D9-332C71812ABC}" v="42" dt="2020-12-02T16:49:29.961"/>
    <p1510:client id="{F01BBB18-80BB-486D-9792-444AC4AFAFED}" v="245" dt="2020-11-07T10:02:45.026"/>
    <p1510:client id="{F056FC33-E05A-BCC5-A1F6-73EC00B8563C}" v="6" dt="2020-12-03T19:31:37.198"/>
    <p1510:client id="{F8899BA8-E61E-9038-29D5-50C9E939184D}" v="27" dt="2020-12-02T16:57:27.346"/>
    <p1510:client id="{F91F4A13-917E-A859-2C41-D411700C6059}" v="114" dt="2020-12-03T11:27:40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4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9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0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0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41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3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3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iclouddrive/0jOSJw1MMvGkRiylKbIXrUBJg#CryptoKitDem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Szyfr_Cezara" TargetMode="External"/><Relationship Id="rId3" Type="http://schemas.openxmlformats.org/officeDocument/2006/relationships/hyperlink" Target="https://pl.wikipedia.org/wiki/Wikipedia:Strona_g%C5%82%C3%B3wna" TargetMode="External"/><Relationship Id="rId7" Type="http://schemas.openxmlformats.org/officeDocument/2006/relationships/hyperlink" Target="https://pl.wikipedia.org/wiki/Pisma_egipskie" TargetMode="External"/><Relationship Id="rId2" Type="http://schemas.openxmlformats.org/officeDocument/2006/relationships/hyperlink" Target="https://academy.binance.com/pl/articles/symmetric-vs-asymmetric-encryp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.dreamstime.com/d-poj%C4%99cia-pomys%C5%82u-wizerunek-odp%C5%82aca%C5%82-si%C4%99-%C5%BCar%C3%B3wka-z-m%C3%B3zg-symbol-kreatywnie-pomys%C5%82-r%C3%B3wnie%C5%BC-zwr%C3%B3ci%C4%87-corel-ilustracji-image108573183" TargetMode="External"/><Relationship Id="rId11" Type="http://schemas.openxmlformats.org/officeDocument/2006/relationships/image" Target="../media/image34.svg"/><Relationship Id="rId5" Type="http://schemas.openxmlformats.org/officeDocument/2006/relationships/hyperlink" Target="https://sites.google.com/site/historiaszyfrow/home/historia-powstania-szyfrow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ocs.swift.org" TargetMode="External"/><Relationship Id="rId9" Type="http://schemas.openxmlformats.org/officeDocument/2006/relationships/hyperlink" Target="https://pl.wikipedia.org/wiki/Szyf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6026D-A315-4752-81E1-F4203803E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7" b="712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2D6322-BB79-455D-9295-EC9B9FA9D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12FA1AB2-12CA-4492-A94C-18D925477A33}"/>
              </a:ext>
            </a:extLst>
          </p:cNvPr>
          <p:cNvSpPr/>
          <p:nvPr/>
        </p:nvSpPr>
        <p:spPr>
          <a:xfrm>
            <a:off x="3122762" y="2986178"/>
            <a:ext cx="5980980" cy="1351470"/>
          </a:xfrm>
          <a:prstGeom prst="roundRect">
            <a:avLst/>
          </a:prstGeom>
          <a:solidFill>
            <a:srgbClr val="0D0D0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71600" y="2057400"/>
            <a:ext cx="9486900" cy="1671509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cs typeface="Calibri Light"/>
              </a:rPr>
              <a:t>Szyfrowe abc</a:t>
            </a:r>
            <a:endParaRPr lang="pl-PL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057400" y="3818964"/>
            <a:ext cx="8115300" cy="685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Arial Nova"/>
                <a:cs typeface="Calibri"/>
              </a:rPr>
              <a:t>Jerzy Legień,</a:t>
            </a:r>
            <a:r>
              <a:rPr lang="pl-PL">
                <a:solidFill>
                  <a:srgbClr val="FFFFFF"/>
                </a:solidFill>
                <a:latin typeface="Arial Nova"/>
                <a:ea typeface="+mn-lt"/>
                <a:cs typeface="Calibri"/>
              </a:rPr>
              <a:t> </a:t>
            </a:r>
            <a:r>
              <a:rPr lang="pl-PL">
                <a:solidFill>
                  <a:srgbClr val="FFFFFF"/>
                </a:solidFill>
                <a:latin typeface="Arial Nova"/>
                <a:ea typeface="+mn-lt"/>
                <a:cs typeface="+mn-lt"/>
              </a:rPr>
              <a:t>Miłosz Gibała</a:t>
            </a:r>
            <a:r>
              <a:rPr lang="pl-PL">
                <a:solidFill>
                  <a:srgbClr val="FFFFFF"/>
                </a:solidFill>
                <a:latin typeface="Arial Nova"/>
                <a:cs typeface="Calibri"/>
              </a:rPr>
              <a:t>, Jakub Florek</a:t>
            </a:r>
          </a:p>
          <a:p>
            <a:endParaRPr lang="pl-PL" b="1" u="sng">
              <a:solidFill>
                <a:srgbClr val="FFFFFF"/>
              </a:solidFill>
              <a:latin typeface="Arial Nova"/>
              <a:cs typeface="Calibri"/>
            </a:endParaRPr>
          </a:p>
          <a:p>
            <a:endParaRPr lang="pl-PL" b="1" u="sng">
              <a:solidFill>
                <a:srgbClr val="FFFFFF"/>
              </a:solidFill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0CF0-ED81-44D0-9CDC-11838951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pl-PL" b="1">
                <a:solidFill>
                  <a:schemeClr val="bg1"/>
                </a:solidFill>
                <a:latin typeface="Arial Nova"/>
              </a:rPr>
              <a:t>M-209</a:t>
            </a:r>
            <a:endParaRPr lang="pl-PL"/>
          </a:p>
          <a:p>
            <a:pPr algn="ctr"/>
            <a:endParaRPr lang="pl-PL">
              <a:solidFill>
                <a:schemeClr val="bg1"/>
              </a:solidFill>
            </a:endParaRPr>
          </a:p>
        </p:txBody>
      </p:sp>
      <p:pic>
        <p:nvPicPr>
          <p:cNvPr id="4" name="Obraz 4" descr="Obraz zawierający walizka, siedzi, bagaż, część&#10;&#10;Opis wygenerowany automatycznie">
            <a:extLst>
              <a:ext uri="{FF2B5EF4-FFF2-40B4-BE49-F238E27FC236}">
                <a16:creationId xmlns:a16="http://schemas.microsoft.com/office/drawing/2014/main" id="{06A8ACE4-249F-49D2-86D9-A0197540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0" y="1311774"/>
            <a:ext cx="3867612" cy="3876905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EC6DBA3-A612-4F6F-ADDD-54E7F228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56" y="1891246"/>
            <a:ext cx="5277758" cy="431724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Maszyna została zaprojektowana przez marynarkę wojenną Stanów Zjednoczonych. Używano jej głównie podczas drugiej wojny światowej, choć także podczas wojny koreańskiej, która miała miejsce w latach 1950-1953. Kodowanie odbywało się tutaj przez ustawianie 6 dysków w losowej kolejności oraz używaniu specjalnych pokręteł. Wiadomość drukowana była na taśmie. Aby ją odczytać, odbiorca musiał znać ten sam układ talerzy.</a:t>
            </a:r>
            <a:endParaRPr lang="pl-PL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1327735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0CF0-ED81-44D0-9CDC-11838951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pl-PL" b="1">
                <a:solidFill>
                  <a:schemeClr val="bg1"/>
                </a:solidFill>
                <a:latin typeface="Arial Nova"/>
              </a:rPr>
              <a:t>ENIGMA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pPr algn="ctr"/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7C64-F784-473C-A4AC-4DE16672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360" y="1370233"/>
            <a:ext cx="5490344" cy="49461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Najsłynniejsza maszyna drugiej wojny światowej była używana komercyjnie, ale sławę zawdzięcza karierze w armii III Rzeszy Niemieckiej. Działanie Enigmy opierało się głównie o elektromechaniczne części oraz wirniki. Każda zaszyfrowana tutaj wiadomość, miała swoje własne ustawienia, oparte o drukowaną wcześniej książkę z kodami. Choć mogłoby się wydawać, że kod Enigmy jest nie do złamania, udało się to polskim i brytyjskim kryptologom. Pod koniec wojny już każda z zaszyfrowanych wiadomości była odczytywana, a jej rozszyfrowanie zajmowało przeważnie 1 dzień.</a:t>
            </a:r>
            <a:endParaRPr lang="pl-PL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3F4B9AF-165D-47A7-8EE1-07332545E994}"/>
              </a:ext>
            </a:extLst>
          </p:cNvPr>
          <p:cNvSpPr txBox="1"/>
          <p:nvPr/>
        </p:nvSpPr>
        <p:spPr>
          <a:xfrm>
            <a:off x="516082" y="2438400"/>
            <a:ext cx="6951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66666"/>
              </a:solidFill>
              <a:latin typeface="Open Sans"/>
            </a:endParaRPr>
          </a:p>
        </p:txBody>
      </p:sp>
      <p:pic>
        <p:nvPicPr>
          <p:cNvPr id="5" name="Obraz 5" descr="Obraz zawierający wewnątrz, stół, siedzi, drewniane&#10;&#10;Opis wygenerowany automatycznie">
            <a:extLst>
              <a:ext uri="{FF2B5EF4-FFF2-40B4-BE49-F238E27FC236}">
                <a16:creationId xmlns:a16="http://schemas.microsoft.com/office/drawing/2014/main" id="{B88B6357-5603-4BE5-BD5F-B78F7975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78132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203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0CF0-ED81-44D0-9CDC-11838951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>
                <a:solidFill>
                  <a:schemeClr val="bg1"/>
                </a:solidFill>
                <a:latin typeface="Arial Nova"/>
              </a:rPr>
              <a:t>MASZYNA SZYFRUJĄCA LORENZA</a:t>
            </a:r>
            <a:endParaRPr lang="pl-PL">
              <a:solidFill>
                <a:schemeClr val="bg1"/>
              </a:solidFill>
              <a:latin typeface="Arial Nova"/>
              <a:ea typeface="+mj-lt"/>
              <a:cs typeface="+mj-lt"/>
            </a:endParaRPr>
          </a:p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7C64-F784-473C-A4AC-4DE16672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To urządzenie Brytyjczycy nazywali „tuńczykiem”. W budowie była bardzo podobna do Enigmy, chociaż działała na innej zasadzie. Była także używana podczas drugiej wojny światowej, ale z racji ciężaru i braku możliwości użytkowania w terenie, wykorzystywano ją do przekazywania wyższej rangi wiadomości oraz innych komunikacji. Szyfrowanie było tu możliwe dzięki 12 kołom kryptograficznym, z czego 5 z nich obracało się nieregularnie, 5 regularnie, natomiast pozostałe 2 kontrolowały ich pracę. Wiadomość generowana była w postaci kodu </a:t>
            </a:r>
            <a:r>
              <a:rPr lang="pl-PL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Baudot</a:t>
            </a:r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.</a:t>
            </a:r>
            <a:endParaRPr lang="pl-PL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4" name="Obraz 4" descr="Obraz zawierający wewnątrz, siedzi, bagaż, kamera&#10;&#10;Opis wygenerowany automatycznie">
            <a:extLst>
              <a:ext uri="{FF2B5EF4-FFF2-40B4-BE49-F238E27FC236}">
                <a16:creationId xmlns:a16="http://schemas.microsoft.com/office/drawing/2014/main" id="{8E6BAFA9-3141-4DF6-B7E5-E332A552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4" y="2084372"/>
            <a:ext cx="4620321" cy="34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00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407B-5152-4E8A-AFDB-09A12E87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bg1"/>
                </a:solidFill>
                <a:latin typeface="Arial Nova"/>
              </a:rPr>
              <a:t>Szyfry które wyszły z użycia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C9D-CAAD-4312-925F-CAA0F0EF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Enigma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szyfr </a:t>
            </a:r>
            <a:r>
              <a:rPr lang="pl-PL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podstawieniowy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szyfr </a:t>
            </a:r>
            <a:r>
              <a:rPr lang="pl-PL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przestawieniowy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Szachownica Polibiusza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szyfr </a:t>
            </a:r>
            <a:r>
              <a:rPr lang="pl-PL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zmiennoprzesuwny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szyfr liczbowy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endParaRPr lang="pl-PL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16" name="Graphic 15" descr="Klawisz">
            <a:extLst>
              <a:ext uri="{FF2B5EF4-FFF2-40B4-BE49-F238E27FC236}">
                <a16:creationId xmlns:a16="http://schemas.microsoft.com/office/drawing/2014/main" id="{37838396-EBC4-4E1B-82F6-451719E17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74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33A6AC5-5051-424E-99D7-3EC79AA3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599"/>
            <a:ext cx="8115300" cy="2339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Szyfry</a:t>
            </a:r>
            <a:r>
              <a:rPr lang="en-US" sz="4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cap="all" spc="300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dzisiaj</a:t>
            </a:r>
            <a:r>
              <a:rPr lang="en-US" sz="4000" kern="1200" cap="all" spc="300" baseline="0">
                <a:latin typeface="+mj-lt"/>
                <a:ea typeface="+mj-ea"/>
                <a:cs typeface="+mj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9598702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8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FB57-954D-4584-8799-49AEEBAB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021" y="284108"/>
            <a:ext cx="6456837" cy="1258647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Szyfry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 W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Dzisiejszych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czasach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Graphic 15" descr="Robot — kontur">
            <a:extLst>
              <a:ext uri="{FF2B5EF4-FFF2-40B4-BE49-F238E27FC236}">
                <a16:creationId xmlns:a16="http://schemas.microsoft.com/office/drawing/2014/main" id="{171E6A46-6B20-4AFA-8F2F-F1053DD1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87" y="1379529"/>
            <a:ext cx="4098941" cy="40989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6569-96E8-48DE-977D-10FF567E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sz="2200">
                <a:solidFill>
                  <a:schemeClr val="bg1"/>
                </a:solidFill>
                <a:latin typeface="Arial Nova"/>
              </a:rPr>
              <a:t> 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Kiedyś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do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przekazywania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szyfrowanych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informacji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używano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specjalnych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maszyn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.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Odkąd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rozwinęła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się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elektronika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oraz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komputery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,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zabezpieczanie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wiadomości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przyjęło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formę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elektroniczną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–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czyli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odbywa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się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w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postaci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kluczy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bitowych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.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Dziś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każdy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może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skorzystać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z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tego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typu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22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rozwiązań</a:t>
            </a:r>
            <a:r>
              <a:rPr lang="en-US" sz="22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896985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407B-5152-4E8A-AFDB-09A12E87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720000">
            <a:off x="-2804813" y="2162735"/>
            <a:ext cx="732546" cy="1006241"/>
          </a:xfrm>
        </p:spPr>
        <p:txBody>
          <a:bodyPr>
            <a:normAutofit/>
          </a:bodyPr>
          <a:lstStyle/>
          <a:p>
            <a:pPr algn="ctr"/>
            <a:endParaRPr lang="pl-PL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C9D-CAAD-4312-925F-CAA0F0EF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57" y="803405"/>
            <a:ext cx="5701071" cy="5782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>
                <a:solidFill>
                  <a:schemeClr val="bg1"/>
                </a:solidFill>
                <a:latin typeface="Arial Nova"/>
              </a:rPr>
              <a:t>Szyfry są niezbędne do zabezpieczania haseł komputerowych, kart bankowych czy wykonywania przelewu. </a:t>
            </a:r>
            <a:endParaRPr lang="pl-PL">
              <a:solidFill>
                <a:schemeClr val="bg1"/>
              </a:solidFill>
              <a:latin typeface="Goudy Old Style"/>
            </a:endParaRPr>
          </a:p>
          <a:p>
            <a:r>
              <a:rPr lang="pl-PL">
                <a:solidFill>
                  <a:schemeClr val="bg1"/>
                </a:solidFill>
                <a:latin typeface="Arial Nova"/>
              </a:rPr>
              <a:t>Szyfry znajdują swoje zastosowanie również w wojskowości oraz dyplomacji.</a:t>
            </a:r>
          </a:p>
          <a:p>
            <a:r>
              <a:rPr lang="pl-PL">
                <a:solidFill>
                  <a:schemeClr val="bg1"/>
                </a:solidFill>
                <a:latin typeface="Arial Nova"/>
              </a:rPr>
              <a:t>W dzisiejszych czasach każdy z nas korzysta z szyfrów</a:t>
            </a:r>
          </a:p>
        </p:txBody>
      </p:sp>
      <p:pic>
        <p:nvPicPr>
          <p:cNvPr id="4" name="Obraz 4" descr="Obraz zawierający ciemny, siedzi, woda, powierzchnia&#10;&#10;Opis wygenerowany automatycznie">
            <a:extLst>
              <a:ext uri="{FF2B5EF4-FFF2-40B4-BE49-F238E27FC236}">
                <a16:creationId xmlns:a16="http://schemas.microsoft.com/office/drawing/2014/main" id="{64D7F6BD-B958-4436-B561-1AA093AC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376" y="3302517"/>
            <a:ext cx="5400906" cy="35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24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41107AD-29B6-433A-971C-DA343175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599"/>
            <a:ext cx="8115300" cy="2339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err="1">
                <a:latin typeface="Arial Nova"/>
              </a:rPr>
              <a:t>Działanie</a:t>
            </a:r>
            <a:r>
              <a:rPr lang="en-US" sz="4000">
                <a:latin typeface="Arial Nova"/>
              </a:rPr>
              <a:t> </a:t>
            </a:r>
            <a:r>
              <a:rPr lang="en-US" sz="4000" err="1">
                <a:latin typeface="Arial Nova"/>
              </a:rPr>
              <a:t>szyfrów</a:t>
            </a:r>
            <a:endParaRPr lang="en-US" sz="4000" kern="1200" cap="all" spc="300" baseline="0">
              <a:solidFill>
                <a:schemeClr val="tx2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67738370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0CF0-ED81-44D0-9CDC-11838951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pl-PL"/>
              <a:t>Algorytm ograniczony</a:t>
            </a:r>
          </a:p>
        </p:txBody>
      </p:sp>
      <p:pic>
        <p:nvPicPr>
          <p:cNvPr id="7" name="Graphic 6" descr="Programista">
            <a:extLst>
              <a:ext uri="{FF2B5EF4-FFF2-40B4-BE49-F238E27FC236}">
                <a16:creationId xmlns:a16="http://schemas.microsoft.com/office/drawing/2014/main" id="{A078D787-2FD5-4849-A357-D6C23309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146" y="394505"/>
            <a:ext cx="4098941" cy="40989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7C64-F784-473C-A4AC-4DE16672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Algorytmem ograniczonym nazywamy taki algorytm, który zapewnia bezpieczeństwo szyfrogramu tylko wtedy, gdy nie jest znana postać algorytmu (znajomość algorytmu pozwala odszyfrować szyfrogram). Algorytmy te są popularne w zastosowaniach, gdzie wysoki poziom bezpieczeństwa nie jest wymagany.</a:t>
            </a:r>
            <a:endParaRPr lang="pl-PL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4469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DAE-5D1C-4FDF-A678-505A07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600"/>
            <a:ext cx="8115300" cy="23563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Rodzaje algorytmów wykorzystujących klucze</a:t>
            </a:r>
          </a:p>
        </p:txBody>
      </p:sp>
    </p:spTree>
    <p:extLst>
      <p:ext uri="{BB962C8B-B14F-4D97-AF65-F5344CB8AC3E}">
        <p14:creationId xmlns:p14="http://schemas.microsoft.com/office/powerpoint/2010/main" val="4088837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D294B-005E-43ED-9A5B-391059B3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pl-PL">
                <a:latin typeface="Goudy Old Style"/>
              </a:rPr>
              <a:t>Co to szyfr?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764C-054C-49C0-899A-C73A0148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l-PL" sz="2200" b="1">
                <a:latin typeface="Arial"/>
                <a:ea typeface="+mj-lt"/>
                <a:cs typeface="+mj-lt"/>
              </a:rPr>
              <a:t>Szyfr</a:t>
            </a:r>
            <a:r>
              <a:rPr lang="pl-PL" sz="2200">
                <a:latin typeface="Arial"/>
                <a:ea typeface="+mj-lt"/>
                <a:cs typeface="+mj-lt"/>
              </a:rPr>
              <a:t> (inaczej kryptograficzny algorytm szyfrujący) – </a:t>
            </a:r>
            <a:r>
              <a:rPr lang="pl-PL" sz="2200" u="sng">
                <a:latin typeface="Arial"/>
                <a:ea typeface="+mj-lt"/>
                <a:cs typeface="+mj-lt"/>
              </a:rPr>
              <a:t>funkcja matematyczna</a:t>
            </a:r>
            <a:r>
              <a:rPr lang="pl-PL" sz="2200">
                <a:latin typeface="Arial"/>
                <a:ea typeface="+mj-lt"/>
                <a:cs typeface="+mj-lt"/>
              </a:rPr>
              <a:t> wykorzystywana do szyfrowania tekstu jawnego lub jego deszyfrowania. Zazwyczaj jedna funkcja wykorzystywana jest do szyfrowania, a inna do deszyfrowania wiadomości. Wiadomość przed zaszyfrowaniem nazywana jest tekstem jawnym, zaś wiadomość zaszyfrowaną nazywamy szyfrogramem. Proces zamiany tekstu jawnego na szyfrogram nazywamy szyfrowaniem.</a:t>
            </a:r>
            <a:endParaRPr lang="pl-PL" sz="2200">
              <a:latin typeface="Arial"/>
            </a:endParaRPr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DFBED44D-146F-460A-9B9D-6123E1154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7" r="27272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55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E5064B-BAF4-48C7-8C2C-8219FF24A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E33EB3-397E-4C5F-B561-7FEE7C781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1" y="701040"/>
            <a:ext cx="10820400" cy="5471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0F27B-D3ED-42D9-A45A-D9D912C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850" y="1065791"/>
            <a:ext cx="6393688" cy="813498"/>
          </a:xfrm>
        </p:spPr>
        <p:txBody>
          <a:bodyPr>
            <a:normAutofit/>
          </a:bodyPr>
          <a:lstStyle/>
          <a:p>
            <a:pPr algn="ctr"/>
            <a:r>
              <a:rPr lang="pl-PL"/>
              <a:t>Algorytm z kluczem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2C18-BB16-4CEC-AFFF-E329CBAB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850" y="2135938"/>
            <a:ext cx="6339840" cy="3439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Algorytm z kluczem to taki, w którym do zaszyfrowania oraz odszyfrowania wiadomości </a:t>
            </a:r>
            <a:r>
              <a:rPr lang="pl-PL" u="sng">
                <a:latin typeface="Arial"/>
                <a:ea typeface="+mj-lt"/>
                <a:cs typeface="+mj-lt"/>
              </a:rPr>
              <a:t>wykorzystywane są klucze</a:t>
            </a:r>
            <a:r>
              <a:rPr lang="pl-PL">
                <a:latin typeface="Arial"/>
                <a:ea typeface="+mj-lt"/>
                <a:cs typeface="+mj-lt"/>
              </a:rPr>
              <a:t>. W przeciwieństwie do algorytmów ograniczonych, bezpieczeństwo wiadomości oparte jest na kluczu. W przypadku wielu algorytmów klucz szyfrujący jest inny niż klucz deszyfrujący.</a:t>
            </a:r>
            <a:endParaRPr lang="pl-PL">
              <a:latin typeface="Arial"/>
              <a:cs typeface="Arial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8A0D328-C332-43A3-94D3-409292E4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522792"/>
            <a:ext cx="2705100" cy="18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965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7C09B-DBA8-4350-A63F-29BFFD23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36A4C-72B1-4E93-8EA9-AA442697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7818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0FDC0-D2A2-487D-82B1-2A0AAF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1"/>
            <a:ext cx="4038600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Szyfrowanie symetryczne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98051-1165-4039-A1F1-32703C05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14800"/>
            <a:ext cx="4038600" cy="2057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kern="1200" err="1">
                <a:solidFill>
                  <a:schemeClr val="bg1"/>
                </a:solidFill>
                <a:latin typeface="Arial Nova"/>
              </a:rPr>
              <a:t>Główną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cechą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tego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rodzaju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algorytmu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jest to,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że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szyfr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opiera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się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na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jednym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Arial Nova"/>
              </a:rPr>
              <a:t>kluczu</a:t>
            </a:r>
            <a:r>
              <a:rPr lang="en-US" kern="1200">
                <a:solidFill>
                  <a:schemeClr val="bg1"/>
                </a:solidFill>
                <a:latin typeface="Arial Nova"/>
              </a:rPr>
              <a:t>.</a:t>
            </a:r>
          </a:p>
        </p:txBody>
      </p:sp>
      <p:pic>
        <p:nvPicPr>
          <p:cNvPr id="7" name="Graphic 6" descr="Klawisz">
            <a:extLst>
              <a:ext uri="{FF2B5EF4-FFF2-40B4-BE49-F238E27FC236}">
                <a16:creationId xmlns:a16="http://schemas.microsoft.com/office/drawing/2014/main" id="{B1FF52D8-6C68-45F9-ACE1-81DC0E5DE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3886" y="1210129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02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C836CD-47B2-4287-AE51-D866B8697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50CAC8-10E2-4E31-9995-4EF17051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06" y="0"/>
            <a:ext cx="5426844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0C5107-9FF9-4760-B77E-2920E73D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42" y="1371600"/>
            <a:ext cx="3870251" cy="4114800"/>
          </a:xfrm>
        </p:spPr>
        <p:txBody>
          <a:bodyPr anchor="ctr">
            <a:normAutofit/>
          </a:bodyPr>
          <a:lstStyle/>
          <a:p>
            <a:pPr algn="ctr"/>
            <a:r>
              <a:rPr lang="pl-PL">
                <a:solidFill>
                  <a:schemeClr val="bg1"/>
                </a:solidFill>
              </a:rPr>
              <a:t>HMAC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C7AEB3-34DD-4DF6-BB96-62226592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8842"/>
            <a:ext cx="5426845" cy="57734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HMAC (ang. </a:t>
            </a:r>
            <a:r>
              <a:rPr lang="pl-PL" err="1">
                <a:latin typeface="Arial"/>
                <a:ea typeface="+mj-lt"/>
                <a:cs typeface="+mj-lt"/>
              </a:rPr>
              <a:t>keyed-Hash</a:t>
            </a:r>
            <a:r>
              <a:rPr lang="pl-PL">
                <a:latin typeface="Arial"/>
                <a:ea typeface="+mj-lt"/>
                <a:cs typeface="+mj-lt"/>
              </a:rPr>
              <a:t> Message </a:t>
            </a:r>
            <a:r>
              <a:rPr lang="pl-PL" err="1">
                <a:latin typeface="Arial"/>
                <a:ea typeface="+mj-lt"/>
                <a:cs typeface="+mj-lt"/>
              </a:rPr>
              <a:t>Authentication</a:t>
            </a:r>
            <a:r>
              <a:rPr lang="pl-PL">
                <a:latin typeface="Arial"/>
                <a:ea typeface="+mj-lt"/>
                <a:cs typeface="+mj-lt"/>
              </a:rPr>
              <a:t> </a:t>
            </a:r>
            <a:r>
              <a:rPr lang="pl-PL" err="1">
                <a:latin typeface="Arial"/>
                <a:ea typeface="+mj-lt"/>
                <a:cs typeface="+mj-lt"/>
              </a:rPr>
              <a:t>Code</a:t>
            </a:r>
            <a:r>
              <a:rPr lang="pl-PL">
                <a:latin typeface="Arial"/>
                <a:ea typeface="+mj-lt"/>
                <a:cs typeface="+mj-lt"/>
              </a:rPr>
              <a:t>, </a:t>
            </a:r>
            <a:r>
              <a:rPr lang="pl-PL" err="1">
                <a:latin typeface="Arial"/>
                <a:ea typeface="+mj-lt"/>
                <a:cs typeface="+mj-lt"/>
              </a:rPr>
              <a:t>Hash-based</a:t>
            </a:r>
            <a:r>
              <a:rPr lang="pl-PL">
                <a:latin typeface="Arial"/>
                <a:ea typeface="+mj-lt"/>
                <a:cs typeface="+mj-lt"/>
              </a:rPr>
              <a:t> Message </a:t>
            </a:r>
            <a:r>
              <a:rPr lang="pl-PL" err="1">
                <a:latin typeface="Arial"/>
                <a:ea typeface="+mj-lt"/>
                <a:cs typeface="+mj-lt"/>
              </a:rPr>
              <a:t>Authentication</a:t>
            </a:r>
            <a:r>
              <a:rPr lang="pl-PL">
                <a:latin typeface="Arial"/>
                <a:ea typeface="+mj-lt"/>
                <a:cs typeface="+mj-lt"/>
              </a:rPr>
              <a:t> </a:t>
            </a:r>
            <a:r>
              <a:rPr lang="pl-PL" err="1">
                <a:latin typeface="Arial"/>
                <a:ea typeface="+mj-lt"/>
                <a:cs typeface="+mj-lt"/>
              </a:rPr>
              <a:t>Code</a:t>
            </a:r>
            <a:r>
              <a:rPr lang="pl-PL">
                <a:latin typeface="Arial"/>
                <a:ea typeface="+mj-lt"/>
                <a:cs typeface="+mj-lt"/>
              </a:rPr>
              <a:t>) – kod MAC z wmieszanym kluczem tajnym zapewniający zarówno ochronę integralności jak i autentyczności danych. Standardowy kod MAC zapewnia ochronę integralności, ale może podlegać sfałszowaniu, jeśli nie jest zabezpieczony dodatkowym mechanizmem chroniącym.</a:t>
            </a:r>
            <a:endParaRPr lang="pl-PL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25527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41ACB-C2E8-4D20-9064-E954B1EC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74" y="2577342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/>
              <a:t>Szyfrowanie asymetryczne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D342C-AF5E-44EE-94BC-FB6F703FC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86" y="4176219"/>
            <a:ext cx="5474789" cy="2682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>
                <a:latin typeface="Arial Nova"/>
              </a:rPr>
              <a:t>Ten rodzaj szyfru różni się od poprzedniego tym, że wykorzystuje on dwa różne, ale powiązane ze sobą klucze.</a:t>
            </a:r>
            <a:endParaRPr lang="pl-PL"/>
          </a:p>
        </p:txBody>
      </p:sp>
      <p:pic>
        <p:nvPicPr>
          <p:cNvPr id="7" name="Graphic 6" descr="Otwarta kłódka — kontur">
            <a:extLst>
              <a:ext uri="{FF2B5EF4-FFF2-40B4-BE49-F238E27FC236}">
                <a16:creationId xmlns:a16="http://schemas.microsoft.com/office/drawing/2014/main" id="{77FFB72E-6ADD-470C-862A-4DE2FD5E4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47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A9A943-04D2-4F54-9375-AF675429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9486900" cy="416261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EAAFF-7434-48C8-82A5-76C7ECC7C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95" y="2057400"/>
            <a:ext cx="8741600" cy="1713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>
                <a:solidFill>
                  <a:schemeClr val="bg2"/>
                </a:solidFill>
              </a:rPr>
              <a:t>Rodzaje</a:t>
            </a:r>
            <a:r>
              <a:rPr lang="en-US" sz="3600">
                <a:solidFill>
                  <a:schemeClr val="bg2"/>
                </a:solidFill>
              </a:rPr>
              <a:t> </a:t>
            </a:r>
            <a:r>
              <a:rPr lang="en-US" sz="3600" err="1">
                <a:solidFill>
                  <a:schemeClr val="bg2"/>
                </a:solidFill>
              </a:rPr>
              <a:t>algorytmów</a:t>
            </a:r>
            <a:r>
              <a:rPr lang="en-US" sz="3600">
                <a:solidFill>
                  <a:schemeClr val="bg2"/>
                </a:solidFill>
              </a:rPr>
              <a:t> </a:t>
            </a:r>
            <a:r>
              <a:rPr lang="en-US" sz="3600" err="1">
                <a:solidFill>
                  <a:schemeClr val="bg2"/>
                </a:solidFill>
              </a:rPr>
              <a:t>asymetrycznych</a:t>
            </a:r>
            <a:endParaRPr lang="en-US" sz="3600" kern="1200" cap="all" spc="300" baseline="0" err="1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205654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7BE83-6569-47B8-9498-0AA2B418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/>
              <a:t>Szyfr strumieniowy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368F-7C1A-4114-8D15-9B23CBCC6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>
                <a:latin typeface="Arial"/>
                <a:ea typeface="+mj-lt"/>
                <a:cs typeface="+mj-lt"/>
              </a:rPr>
              <a:t>Algorytm szyfruje oddzielnie każdy bit wiadomości. Algorytm ten składa się z generatora strumienia bitowego, będącego kluczem szyfrującym oraz elementu dodającego.</a:t>
            </a:r>
            <a:endParaRPr lang="pl-PL">
              <a:latin typeface="Arial"/>
              <a:cs typeface="Arial"/>
            </a:endParaRPr>
          </a:p>
        </p:txBody>
      </p:sp>
      <p:pic>
        <p:nvPicPr>
          <p:cNvPr id="7" name="Graphic 6" descr="Napisy">
            <a:extLst>
              <a:ext uri="{FF2B5EF4-FFF2-40B4-BE49-F238E27FC236}">
                <a16:creationId xmlns:a16="http://schemas.microsoft.com/office/drawing/2014/main" id="{E83702F7-1BEE-4D25-A919-D3A03E24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0914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3629E-EF9D-49F4-AE5E-1A623824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/>
              <a:t>Szyfr blokowy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48F4-1121-443C-AA6C-8C9CAECC5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>
                <a:latin typeface="Arial"/>
                <a:ea typeface="+mj-lt"/>
                <a:cs typeface="+mj-lt"/>
              </a:rPr>
              <a:t>Rodzaj szyfrowania symetrycznego. Polega na szyfrowaniu bloku wejściowego (np. fragmentu pliku) na podstawie zadanego klucza, przekształcając go na blok wyjściowy o takiej samej długości w taki sposób, że niemożliwe jest odwrócenie tego przekształcenia bez posiadania klucza.</a:t>
            </a:r>
            <a:endParaRPr lang="pl-PL">
              <a:latin typeface="Arial"/>
              <a:cs typeface="Arial"/>
            </a:endParaRPr>
          </a:p>
        </p:txBody>
      </p:sp>
      <p:pic>
        <p:nvPicPr>
          <p:cNvPr id="7" name="Graphic 6" descr="Zamek">
            <a:extLst>
              <a:ext uri="{FF2B5EF4-FFF2-40B4-BE49-F238E27FC236}">
                <a16:creationId xmlns:a16="http://schemas.microsoft.com/office/drawing/2014/main" id="{32AE77F2-E923-42A5-9E3E-7F64262B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0502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DEB908-D1CD-4F2D-8E11-147CE2779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D737C-E656-4AA4-816A-3E6836ED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FC6CB3-A1AC-43FB-9D6E-F076A88F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345" y="1008185"/>
            <a:ext cx="5580183" cy="871104"/>
          </a:xfrm>
        </p:spPr>
        <p:txBody>
          <a:bodyPr>
            <a:normAutofit/>
          </a:bodyPr>
          <a:lstStyle/>
          <a:p>
            <a:pPr algn="ctr"/>
            <a:r>
              <a:rPr lang="pl-PL" sz="2700"/>
              <a:t>Szyfr nie do złamania?</a:t>
            </a:r>
          </a:p>
        </p:txBody>
      </p:sp>
      <p:pic>
        <p:nvPicPr>
          <p:cNvPr id="7" name="Graphic 6" descr="Network Diagram">
            <a:extLst>
              <a:ext uri="{FF2B5EF4-FFF2-40B4-BE49-F238E27FC236}">
                <a16:creationId xmlns:a16="http://schemas.microsoft.com/office/drawing/2014/main" id="{DCF220CD-63B8-4AF8-8A5D-82C70814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685486"/>
            <a:ext cx="3487028" cy="3487028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334DD3-1262-4037-97B8-95F6DFB91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345" y="2148051"/>
            <a:ext cx="5580183" cy="35563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 b="1">
                <a:latin typeface="Arial Nova"/>
                <a:ea typeface="+mj-lt"/>
                <a:cs typeface="+mj-lt"/>
              </a:rPr>
              <a:t>Szyfr z kluczem jednorazowym</a:t>
            </a:r>
            <a:r>
              <a:rPr lang="pl-PL">
                <a:latin typeface="Arial Nova"/>
                <a:ea typeface="+mj-lt"/>
                <a:cs typeface="+mj-lt"/>
              </a:rPr>
              <a:t> –szyfr zaproponowany w 1917 roku przez Gilberta </a:t>
            </a:r>
            <a:r>
              <a:rPr lang="pl-PL" err="1">
                <a:latin typeface="Arial Nova"/>
                <a:ea typeface="+mj-lt"/>
                <a:cs typeface="+mj-lt"/>
              </a:rPr>
              <a:t>Vernama</a:t>
            </a:r>
            <a:r>
              <a:rPr lang="pl-PL">
                <a:latin typeface="Arial Nova"/>
                <a:ea typeface="+mj-lt"/>
                <a:cs typeface="+mj-lt"/>
              </a:rPr>
              <a:t>, którego, przy poprawnym wykorzystaniu, nie można złamać. Szyfr z kluczem jednorazowym jest dużym zbiorem o niepowtarzalnych i przypadkowych sekwencjach znaków.</a:t>
            </a:r>
            <a:endParaRPr lang="pl-PL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0344437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A9A943-04D2-4F54-9375-AF675429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9486900" cy="416261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5A1D673-C7DB-4D5D-9489-2AAD06FA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057400"/>
            <a:ext cx="8115300" cy="1713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>
                <a:solidFill>
                  <a:schemeClr val="bg2"/>
                </a:solidFill>
              </a:rPr>
              <a:t>Podszyfry</a:t>
            </a:r>
            <a:endParaRPr lang="en-US" sz="3600" kern="1200" cap="all" spc="300" baseline="0" err="1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80080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D88A92C-0BD1-4D13-9480-9CA5056B1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850E0BE-0A13-43E4-9007-A0696085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6118275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CAB13A0-E52B-4D53-BB08-B4903F5B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89" y="914881"/>
            <a:ext cx="5212188" cy="964407"/>
          </a:xfrm>
        </p:spPr>
        <p:txBody>
          <a:bodyPr>
            <a:normAutofit/>
          </a:bodyPr>
          <a:lstStyle/>
          <a:p>
            <a:pPr algn="ctr"/>
            <a:r>
              <a:rPr lang="pl-PL"/>
              <a:t>Argot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AD99866-A0BC-489C-97FE-579E80B03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040" y="2146570"/>
            <a:ext cx="5118965" cy="37544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l-PL">
                <a:latin typeface="Arial"/>
                <a:ea typeface="+mj-lt"/>
                <a:cs typeface="+mj-lt"/>
              </a:rPr>
              <a:t>Jest to zestaw jednostek językowych (niekiedy odrębny język) właściwy dla wyodrębnionej grupy społecznej lub zawodowej, kojarzony głównie z mową środowisk dewiacyjnych i ezoterycznych. Termin wywodzi się od francuskiego wyrazu </a:t>
            </a:r>
            <a:r>
              <a:rPr lang="fr" i="1">
                <a:latin typeface="Arial"/>
                <a:ea typeface="+mj-lt"/>
                <a:cs typeface="+mj-lt"/>
              </a:rPr>
              <a:t>argot</a:t>
            </a:r>
            <a:r>
              <a:rPr lang="pl-PL">
                <a:latin typeface="Arial"/>
                <a:ea typeface="+mj-lt"/>
                <a:cs typeface="+mj-lt"/>
              </a:rPr>
              <a:t>, określającego pierwotnie mowę przestępców, która służyła im do izolacji społecznej i tajnego komunikowania się.</a:t>
            </a:r>
            <a:endParaRPr lang="pl-PL">
              <a:latin typeface="Arial"/>
              <a:cs typeface="Arial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FE17E12-6199-4D30-A229-77A029D88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2" r="37630" b="10"/>
          <a:stretch/>
        </p:blipFill>
        <p:spPr>
          <a:xfrm>
            <a:off x="7467600" y="10"/>
            <a:ext cx="47244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8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91D91-5D86-4001-8805-3B41F522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599"/>
            <a:ext cx="8115300" cy="2339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Historia </a:t>
            </a:r>
            <a:r>
              <a:rPr lang="en-US" sz="4000" kern="1200" cap="all" spc="300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szyfrów</a:t>
            </a:r>
            <a:endParaRPr lang="en-US" sz="4000" kern="1200" cap="all" spc="300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98269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BD5D78-9C9B-4B5E-8440-B04CAA75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ctr"/>
            <a:r>
              <a:rPr lang="pl-PL" err="1"/>
              <a:t>Steganografia</a:t>
            </a:r>
          </a:p>
        </p:txBody>
      </p:sp>
      <p:pic>
        <p:nvPicPr>
          <p:cNvPr id="4" name="Obraz 4" descr="Obraz zawierający osoba, kobieta, wewnątrz, siedzi&#10;&#10;Opis wygenerowany automatycznie">
            <a:extLst>
              <a:ext uri="{FF2B5EF4-FFF2-40B4-BE49-F238E27FC236}">
                <a16:creationId xmlns:a16="http://schemas.microsoft.com/office/drawing/2014/main" id="{F5158758-4D83-4F0B-8B4E-8DB2FC28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4" y="685800"/>
            <a:ext cx="3675887" cy="54864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1AF15D-657F-4D1D-817C-53BC90CA1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1814732"/>
            <a:ext cx="5426844" cy="450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Jest to nauka o komunikacji w taki sposób, by obecność komunikatu nie mogła zostać wykryta. W odróżnieniu od kryptografii (gdzie obecność komunikatu nie jest negowana, natomiast jego treść jest niejawna) </a:t>
            </a:r>
            <a:r>
              <a:rPr lang="pl-PL" err="1">
                <a:latin typeface="Arial"/>
                <a:ea typeface="+mj-lt"/>
                <a:cs typeface="+mj-lt"/>
              </a:rPr>
              <a:t>steganografia</a:t>
            </a:r>
            <a:r>
              <a:rPr lang="pl-PL">
                <a:latin typeface="Arial"/>
                <a:ea typeface="+mj-lt"/>
                <a:cs typeface="+mj-lt"/>
              </a:rPr>
              <a:t> próbuje ukryć fakt prowadzenia komunikacji. Techniki </a:t>
            </a:r>
            <a:r>
              <a:rPr lang="pl-PL" err="1">
                <a:latin typeface="Arial"/>
                <a:ea typeface="+mj-lt"/>
                <a:cs typeface="+mj-lt"/>
              </a:rPr>
              <a:t>steganograficzne</a:t>
            </a:r>
            <a:r>
              <a:rPr lang="pl-PL">
                <a:latin typeface="Arial"/>
                <a:ea typeface="+mj-lt"/>
                <a:cs typeface="+mj-lt"/>
              </a:rPr>
              <a:t> stosowane są także do znakowania danych cyfrowych.</a:t>
            </a:r>
            <a:endParaRPr lang="pl-PL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34675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A9A943-04D2-4F54-9375-AF675429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9486900" cy="416261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633BD5F-8AA0-4DBA-87B9-4C1E89C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057400"/>
            <a:ext cx="8115300" cy="1713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>
                <a:solidFill>
                  <a:schemeClr val="bg2"/>
                </a:solidFill>
              </a:rPr>
              <a:t>Przykładowe</a:t>
            </a:r>
            <a:r>
              <a:rPr lang="en-US" sz="3600">
                <a:solidFill>
                  <a:schemeClr val="bg2"/>
                </a:solidFill>
              </a:rPr>
              <a:t> </a:t>
            </a:r>
            <a:r>
              <a:rPr lang="en-US" sz="3600" err="1">
                <a:solidFill>
                  <a:schemeClr val="bg2"/>
                </a:solidFill>
              </a:rPr>
              <a:t>szyfry</a:t>
            </a:r>
            <a:endParaRPr lang="en-US" sz="3600" kern="1200" cap="all" spc="300" baseline="0" err="1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67083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753ACD-8389-4A4D-8E6D-14DCDB25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528" y="685800"/>
            <a:ext cx="4063972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5A2141-77E8-4D33-ADCD-A73AFAA1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686" y="1371600"/>
            <a:ext cx="3048734" cy="4114800"/>
          </a:xfrm>
        </p:spPr>
        <p:txBody>
          <a:bodyPr anchor="ctr">
            <a:normAutofit/>
          </a:bodyPr>
          <a:lstStyle/>
          <a:p>
            <a:pPr algn="ctr"/>
            <a:r>
              <a:rPr lang="pl-PL" sz="2000"/>
              <a:t>Szyfr </a:t>
            </a:r>
            <a:r>
              <a:rPr lang="pl-PL" sz="2000" err="1"/>
              <a:t>podstawieniowy</a:t>
            </a:r>
          </a:p>
        </p:txBody>
      </p:sp>
      <p:pic>
        <p:nvPicPr>
          <p:cNvPr id="7" name="Graphic 6" descr="Odcisk palca">
            <a:extLst>
              <a:ext uri="{FF2B5EF4-FFF2-40B4-BE49-F238E27FC236}">
                <a16:creationId xmlns:a16="http://schemas.microsoft.com/office/drawing/2014/main" id="{897AC2F7-0EA3-461B-B902-AAEA7DB31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742" y="685801"/>
            <a:ext cx="2498187" cy="24981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47F435-3B45-4336-B2E3-C0DF2BD0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0" y="3429000"/>
            <a:ext cx="6083272" cy="2793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l-PL" sz="2000">
                <a:latin typeface="Arial"/>
                <a:ea typeface="+mj-lt"/>
                <a:cs typeface="+mj-lt"/>
              </a:rPr>
              <a:t>Szyfr, w którym każdy znak tekstu jawnego zastępowany jest przez inny znak lub znaki szyfrogramu. Ze względu na łatwość łamania tego rodzaju szyfrów, nie są one już stosowane.</a:t>
            </a:r>
            <a:endParaRPr lang="pl-PL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pl-PL" sz="2000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l-PL" sz="2000">
                <a:latin typeface="Arial"/>
                <a:cs typeface="Arial"/>
              </a:rPr>
              <a:t>Np. </a:t>
            </a:r>
            <a:r>
              <a:rPr lang="pl-PL" sz="2000">
                <a:latin typeface="Arial"/>
                <a:ea typeface="+mj-lt"/>
                <a:cs typeface="+mj-lt"/>
              </a:rPr>
              <a:t>A-1, B-4, C-8 itd.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l-PL" sz="2000">
                <a:latin typeface="Arial"/>
                <a:cs typeface="Arial"/>
              </a:rPr>
              <a:t>Np. </a:t>
            </a:r>
            <a:r>
              <a:rPr lang="pl-PL" sz="2000">
                <a:latin typeface="Arial"/>
                <a:ea typeface="+mj-lt"/>
                <a:cs typeface="+mj-lt"/>
              </a:rPr>
              <a:t>A-1 lub 21, B-12 lub B-36 itd.</a:t>
            </a:r>
            <a:endParaRPr lang="pl-PL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36368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246CC04-2A14-4599-8B94-8305E093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CE84CCC-6AB5-4CBB-B0C3-8562A2BC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541606"/>
            <a:ext cx="5410200" cy="1001150"/>
          </a:xfrm>
        </p:spPr>
        <p:txBody>
          <a:bodyPr>
            <a:normAutofit/>
          </a:bodyPr>
          <a:lstStyle/>
          <a:p>
            <a:pPr algn="ctr"/>
            <a:r>
              <a:rPr lang="pl-PL"/>
              <a:t>Szachownica Polibiusza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E98AEE-AE79-49AD-A168-9554D2FC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4732"/>
            <a:ext cx="5426843" cy="450166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Jest to rodzaj szyfru </a:t>
            </a:r>
            <a:r>
              <a:rPr lang="pl-PL" err="1">
                <a:latin typeface="Arial"/>
                <a:ea typeface="+mj-lt"/>
                <a:cs typeface="+mj-lt"/>
              </a:rPr>
              <a:t>monoalfabetycznego</a:t>
            </a:r>
            <a:r>
              <a:rPr lang="pl-PL">
                <a:latin typeface="Arial"/>
                <a:ea typeface="+mj-lt"/>
                <a:cs typeface="+mj-lt"/>
              </a:rPr>
              <a:t> wymyślony w starożytności przez greckiego historyka Polibiusza.</a:t>
            </a:r>
            <a:endParaRPr lang="pl-PL">
              <a:latin typeface="Arial"/>
              <a:cs typeface="Arial"/>
            </a:endParaRPr>
          </a:p>
          <a:p>
            <a:pPr algn="just">
              <a:buNone/>
            </a:pPr>
            <a:r>
              <a:rPr lang="pl-PL">
                <a:latin typeface="Arial"/>
                <a:ea typeface="+mj-lt"/>
                <a:cs typeface="+mj-lt"/>
              </a:rPr>
              <a:t>Cyfry oznaczają położenie danej litery w tabeli - pierwszą cyfrą jest numer wiersza, a drugą – kolumny. Tak na przykład tekst:</a:t>
            </a:r>
            <a:br>
              <a:rPr lang="pl-PL">
                <a:latin typeface="Arial"/>
                <a:ea typeface="+mj-lt"/>
                <a:cs typeface="+mj-lt"/>
              </a:rPr>
            </a:br>
            <a:endParaRPr lang="pl-PL">
              <a:latin typeface="Arial"/>
              <a:ea typeface="+mj-lt"/>
              <a:cs typeface="+mj-lt"/>
            </a:endParaRPr>
          </a:p>
          <a:p>
            <a:pPr>
              <a:buNone/>
            </a:pPr>
            <a:r>
              <a:rPr lang="pl-PL" b="1">
                <a:latin typeface="Arial"/>
                <a:ea typeface="+mj-lt"/>
                <a:cs typeface="+mj-lt"/>
              </a:rPr>
              <a:t>ŚCIŚLE TAJNE</a:t>
            </a:r>
            <a:br>
              <a:rPr lang="pl-PL" b="1">
                <a:latin typeface="Arial"/>
                <a:ea typeface="+mj-lt"/>
                <a:cs typeface="+mj-lt"/>
              </a:rPr>
            </a:br>
            <a:endParaRPr lang="pl-PL" b="1">
              <a:latin typeface="Arial"/>
              <a:ea typeface="+mj-lt"/>
              <a:cs typeface="+mj-lt"/>
            </a:endParaRPr>
          </a:p>
          <a:p>
            <a:pPr>
              <a:buNone/>
            </a:pPr>
            <a:r>
              <a:rPr lang="pl-PL">
                <a:latin typeface="Arial"/>
                <a:ea typeface="+mj-lt"/>
                <a:cs typeface="+mj-lt"/>
              </a:rPr>
              <a:t>po zaszyfrowaniu (nie uwzględniając polskich znaków) przyjmuje postać:</a:t>
            </a:r>
            <a:br>
              <a:rPr lang="pl-PL">
                <a:latin typeface="Arial"/>
                <a:ea typeface="+mj-lt"/>
                <a:cs typeface="+mj-lt"/>
              </a:rPr>
            </a:br>
            <a:endParaRPr lang="pl-PL">
              <a:latin typeface="Arial"/>
              <a:ea typeface="+mj-lt"/>
              <a:cs typeface="+mj-lt"/>
            </a:endParaRPr>
          </a:p>
          <a:p>
            <a:pPr>
              <a:buNone/>
            </a:pPr>
            <a:r>
              <a:rPr lang="pl-PL" b="1">
                <a:latin typeface="Arial"/>
                <a:ea typeface="+mj-lt"/>
                <a:cs typeface="+mj-lt"/>
              </a:rPr>
              <a:t>43 13 24 43 31 15 44 11 24 33 15</a:t>
            </a:r>
            <a:endParaRPr lang="pl-PL">
              <a:latin typeface="Arial"/>
              <a:cs typeface="Arial"/>
            </a:endParaRPr>
          </a:p>
          <a:p>
            <a:pPr marL="0" indent="0">
              <a:buNone/>
            </a:pPr>
            <a:endParaRPr lang="pl-PL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152F3ED-B072-4D32-AC81-A9F537442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47090"/>
              </p:ext>
            </p:extLst>
          </p:nvPr>
        </p:nvGraphicFramePr>
        <p:xfrm>
          <a:off x="7467600" y="1787558"/>
          <a:ext cx="4055249" cy="328288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01033">
                  <a:extLst>
                    <a:ext uri="{9D8B030D-6E8A-4147-A177-3AD203B41FA5}">
                      <a16:colId xmlns:a16="http://schemas.microsoft.com/office/drawing/2014/main" val="283487410"/>
                    </a:ext>
                  </a:extLst>
                </a:gridCol>
                <a:gridCol w="670118">
                  <a:extLst>
                    <a:ext uri="{9D8B030D-6E8A-4147-A177-3AD203B41FA5}">
                      <a16:colId xmlns:a16="http://schemas.microsoft.com/office/drawing/2014/main" val="3868902448"/>
                    </a:ext>
                  </a:extLst>
                </a:gridCol>
                <a:gridCol w="721931">
                  <a:extLst>
                    <a:ext uri="{9D8B030D-6E8A-4147-A177-3AD203B41FA5}">
                      <a16:colId xmlns:a16="http://schemas.microsoft.com/office/drawing/2014/main" val="3981571879"/>
                    </a:ext>
                  </a:extLst>
                </a:gridCol>
                <a:gridCol w="652847">
                  <a:extLst>
                    <a:ext uri="{9D8B030D-6E8A-4147-A177-3AD203B41FA5}">
                      <a16:colId xmlns:a16="http://schemas.microsoft.com/office/drawing/2014/main" val="1686102503"/>
                    </a:ext>
                  </a:extLst>
                </a:gridCol>
                <a:gridCol w="756473">
                  <a:extLst>
                    <a:ext uri="{9D8B030D-6E8A-4147-A177-3AD203B41FA5}">
                      <a16:colId xmlns:a16="http://schemas.microsoft.com/office/drawing/2014/main" val="1469783927"/>
                    </a:ext>
                  </a:extLst>
                </a:gridCol>
                <a:gridCol w="652847">
                  <a:extLst>
                    <a:ext uri="{9D8B030D-6E8A-4147-A177-3AD203B41FA5}">
                      <a16:colId xmlns:a16="http://schemas.microsoft.com/office/drawing/2014/main" val="3235921459"/>
                    </a:ext>
                  </a:extLst>
                </a:gridCol>
              </a:tblGrid>
              <a:tr h="547148">
                <a:tc>
                  <a:txBody>
                    <a:bodyPr/>
                    <a:lstStyle/>
                    <a:p>
                      <a:endParaRPr lang="pl-PL" sz="2400"/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1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2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3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4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5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1091058676"/>
                  </a:ext>
                </a:extLst>
              </a:tr>
              <a:tr h="547148">
                <a:tc>
                  <a:txBody>
                    <a:bodyPr/>
                    <a:lstStyle/>
                    <a:p>
                      <a:r>
                        <a:rPr lang="pl-PL" sz="2400"/>
                        <a:t>1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A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B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C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D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E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2583450890"/>
                  </a:ext>
                </a:extLst>
              </a:tr>
              <a:tr h="547148">
                <a:tc>
                  <a:txBody>
                    <a:bodyPr/>
                    <a:lstStyle/>
                    <a:p>
                      <a:r>
                        <a:rPr lang="pl-PL" sz="2400"/>
                        <a:t>2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F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G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H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I/J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K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4130565324"/>
                  </a:ext>
                </a:extLst>
              </a:tr>
              <a:tr h="547148">
                <a:tc>
                  <a:txBody>
                    <a:bodyPr/>
                    <a:lstStyle/>
                    <a:p>
                      <a:r>
                        <a:rPr lang="pl-PL" sz="2400"/>
                        <a:t>3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L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M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N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O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P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2276568984"/>
                  </a:ext>
                </a:extLst>
              </a:tr>
              <a:tr h="547148">
                <a:tc>
                  <a:txBody>
                    <a:bodyPr/>
                    <a:lstStyle/>
                    <a:p>
                      <a:r>
                        <a:rPr lang="pl-PL" sz="2400"/>
                        <a:t>4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Q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R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S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T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U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4040244948"/>
                  </a:ext>
                </a:extLst>
              </a:tr>
              <a:tr h="547148">
                <a:tc>
                  <a:txBody>
                    <a:bodyPr/>
                    <a:lstStyle/>
                    <a:p>
                      <a:r>
                        <a:rPr lang="pl-PL" sz="2400"/>
                        <a:t>5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V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W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X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Y</a:t>
                      </a:r>
                    </a:p>
                  </a:txBody>
                  <a:tcPr marL="124352" marR="124352" marT="62176" marB="62176"/>
                </a:tc>
                <a:tc>
                  <a:txBody>
                    <a:bodyPr/>
                    <a:lstStyle/>
                    <a:p>
                      <a:r>
                        <a:rPr lang="pl-PL" sz="2400"/>
                        <a:t>Z</a:t>
                      </a:r>
                    </a:p>
                  </a:txBody>
                  <a:tcPr marL="124352" marR="124352" marT="62176" marB="62176"/>
                </a:tc>
                <a:extLst>
                  <a:ext uri="{0D108BD9-81ED-4DB2-BD59-A6C34878D82A}">
                    <a16:rowId xmlns:a16="http://schemas.microsoft.com/office/drawing/2014/main" val="2760503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6186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A9A943-04D2-4F54-9375-AF675429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9486900" cy="416261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91D91-5D86-4001-8805-3B41F522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057400"/>
            <a:ext cx="8115300" cy="1713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2"/>
                </a:solidFill>
              </a:rPr>
              <a:t>Demo </a:t>
            </a:r>
            <a:r>
              <a:rPr lang="en-US" sz="3600" err="1">
                <a:solidFill>
                  <a:schemeClr val="bg2"/>
                </a:solidFill>
              </a:rPr>
              <a:t>technologiczne</a:t>
            </a:r>
            <a:endParaRPr lang="pl-PL" err="1"/>
          </a:p>
        </p:txBody>
      </p:sp>
    </p:spTree>
    <p:extLst>
      <p:ext uri="{BB962C8B-B14F-4D97-AF65-F5344CB8AC3E}">
        <p14:creationId xmlns:p14="http://schemas.microsoft.com/office/powerpoint/2010/main" val="99412496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7">
            <a:extLst>
              <a:ext uri="{FF2B5EF4-FFF2-40B4-BE49-F238E27FC236}">
                <a16:creationId xmlns:a16="http://schemas.microsoft.com/office/drawing/2014/main" id="{BA411EC9-CB4F-4470-AE81-693D79DDD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" y="-3142"/>
            <a:ext cx="12184489" cy="6865456"/>
          </a:xfrm>
        </p:spPr>
      </p:pic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5242326B-323E-4CF7-80D6-D1B74CA67877}"/>
              </a:ext>
            </a:extLst>
          </p:cNvPr>
          <p:cNvSpPr/>
          <p:nvPr/>
        </p:nvSpPr>
        <p:spPr>
          <a:xfrm>
            <a:off x="2046625" y="2277724"/>
            <a:ext cx="8107179" cy="2161080"/>
          </a:xfrm>
          <a:prstGeom prst="round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4A8ED-B732-4A96-A925-86C39610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223" y="2439838"/>
            <a:ext cx="9486900" cy="198982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l-PL" sz="7200">
                <a:latin typeface="Gill Sans MT"/>
              </a:rPr>
              <a:t>Wykorzystane technologie</a:t>
            </a:r>
          </a:p>
        </p:txBody>
      </p:sp>
    </p:spTree>
    <p:extLst>
      <p:ext uri="{BB962C8B-B14F-4D97-AF65-F5344CB8AC3E}">
        <p14:creationId xmlns:p14="http://schemas.microsoft.com/office/powerpoint/2010/main" val="7430049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74567F5D-4CCC-4A84-8254-0A10CBF9F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6" r="373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922CFAC7-4E48-45F1-B341-85DA6608FC19}"/>
              </a:ext>
            </a:extLst>
          </p:cNvPr>
          <p:cNvSpPr txBox="1"/>
          <p:nvPr/>
        </p:nvSpPr>
        <p:spPr>
          <a:xfrm>
            <a:off x="6967268" y="376697"/>
            <a:ext cx="43678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7200"/>
              <a:t>Swift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6FFA14C-C524-4441-B2C6-9957088B3830}"/>
              </a:ext>
            </a:extLst>
          </p:cNvPr>
          <p:cNvSpPr txBox="1"/>
          <p:nvPr/>
        </p:nvSpPr>
        <p:spPr>
          <a:xfrm>
            <a:off x="6966370" y="1380589"/>
            <a:ext cx="4367841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000"/>
              <a:t>To język programowania stworzony przez firmę Apple. Zaprezentowany po raz pierwszy podczas World </a:t>
            </a:r>
            <a:r>
              <a:rPr lang="pl-PL" sz="2000" err="1"/>
              <a:t>Wide</a:t>
            </a:r>
            <a:r>
              <a:rPr lang="pl-PL" sz="2000"/>
              <a:t> Developers Conference 2014. Służy do pisania aplikacji na systemy tejże firmy. Jest następcą </a:t>
            </a:r>
            <a:r>
              <a:rPr lang="pl-PL" sz="2000" err="1"/>
              <a:t>Objective</a:t>
            </a:r>
            <a:r>
              <a:rPr lang="pl-PL" sz="2000"/>
              <a:t>-C. Język pozwala na tworzenie </a:t>
            </a:r>
            <a:r>
              <a:rPr lang="pl-PL" sz="2000" err="1"/>
              <a:t>clousures</a:t>
            </a:r>
            <a:r>
              <a:rPr lang="pl-PL" sz="2000"/>
              <a:t>, </a:t>
            </a:r>
            <a:r>
              <a:rPr lang="pl-PL" sz="2000" err="1"/>
              <a:t>iteratorów</a:t>
            </a:r>
            <a:r>
              <a:rPr lang="pl-PL" sz="2000"/>
              <a:t>, protokołów(</a:t>
            </a:r>
            <a:r>
              <a:rPr lang="pl-PL" sz="2000" err="1"/>
              <a:t>interface</a:t>
            </a:r>
            <a:r>
              <a:rPr lang="pl-PL" sz="2000"/>
              <a:t>-ów), czy typów </a:t>
            </a:r>
            <a:r>
              <a:rPr lang="pl-PL" sz="2000" err="1"/>
              <a:t>optional</a:t>
            </a:r>
            <a:r>
              <a:rPr lang="pl-PL" sz="2000"/>
              <a:t>.</a:t>
            </a:r>
          </a:p>
          <a:p>
            <a:endParaRPr lang="pl-PL" sz="2000"/>
          </a:p>
          <a:p>
            <a:r>
              <a:rPr lang="pl-PL" sz="2000"/>
              <a:t>Dodatkowo język pozwala odróżnić typy referencyjne(</a:t>
            </a:r>
            <a:r>
              <a:rPr lang="pl-PL" sz="2000" err="1"/>
              <a:t>class</a:t>
            </a:r>
            <a:r>
              <a:rPr lang="pl-PL" sz="2000"/>
              <a:t>) od typów odwoływanych poprzez wartość(</a:t>
            </a:r>
            <a:r>
              <a:rPr lang="pl-PL" sz="2000" err="1"/>
              <a:t>struct</a:t>
            </a:r>
            <a:r>
              <a:rPr lang="pl-PL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456664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39B76260-98DD-4407-A9D0-66F3CC815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0" r="24694" b="-1"/>
          <a:stretch/>
        </p:blipFill>
        <p:spPr>
          <a:xfrm>
            <a:off x="6096020" y="9"/>
            <a:ext cx="6095980" cy="685799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77DA06A-3C09-42BC-B248-0BE8AACBAA21}"/>
              </a:ext>
            </a:extLst>
          </p:cNvPr>
          <p:cNvSpPr txBox="1"/>
          <p:nvPr/>
        </p:nvSpPr>
        <p:spPr>
          <a:xfrm>
            <a:off x="684363" y="411191"/>
            <a:ext cx="44972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7200"/>
              <a:t>CryptoKit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9DD28E2-AFB4-4851-B926-06225B83970F}"/>
              </a:ext>
            </a:extLst>
          </p:cNvPr>
          <p:cNvSpPr txBox="1"/>
          <p:nvPr/>
        </p:nvSpPr>
        <p:spPr>
          <a:xfrm>
            <a:off x="684365" y="1447522"/>
            <a:ext cx="449723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000"/>
              <a:t>To </a:t>
            </a:r>
            <a:r>
              <a:rPr lang="pl-PL" sz="2000" err="1"/>
              <a:t>framework</a:t>
            </a:r>
            <a:r>
              <a:rPr lang="pl-PL" sz="2000"/>
              <a:t> stworzony przez firmę Apple. </a:t>
            </a:r>
            <a:r>
              <a:rPr lang="pl-PL" sz="2000">
                <a:ea typeface="+mn-lt"/>
                <a:cs typeface="+mn-lt"/>
              </a:rPr>
              <a:t>Zaprezentowany po raz pierwszy podczas WWDC 2019. Pozwala</a:t>
            </a:r>
            <a:r>
              <a:rPr lang="pl-PL" sz="2000"/>
              <a:t> wykonywać operacje kryptograficzne bezpiecznie i wydajnie. Jego funkcje to:</a:t>
            </a:r>
          </a:p>
          <a:p>
            <a:r>
              <a:rPr lang="pl-PL" sz="2000"/>
              <a:t> - Obliczanie i porównywanie skrótów kryptograficznych,</a:t>
            </a:r>
          </a:p>
          <a:p>
            <a:r>
              <a:rPr lang="pl-PL" sz="2000">
                <a:ea typeface="+mn-lt"/>
                <a:cs typeface="+mn-lt"/>
              </a:rPr>
              <a:t> - Używanie kryptografii klucza publicznego do tworzenia i oceny podpisów cyfrowych oraz do wymiany kluczy,</a:t>
            </a:r>
          </a:p>
          <a:p>
            <a:r>
              <a:rPr lang="pl-PL" sz="2000">
                <a:ea typeface="+mn-lt"/>
                <a:cs typeface="+mn-lt"/>
              </a:rPr>
              <a:t> - Generowanie kluczy symetrycznych i używanie ich w operacjach, takich jak uwierzytelnianie i szyfrowanie wiadomości.</a:t>
            </a:r>
          </a:p>
        </p:txBody>
      </p:sp>
    </p:spTree>
    <p:extLst>
      <p:ext uri="{BB962C8B-B14F-4D97-AF65-F5344CB8AC3E}">
        <p14:creationId xmlns:p14="http://schemas.microsoft.com/office/powerpoint/2010/main" val="120255552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D37C438-1525-4A7A-9DEF-C37E05B45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31292CD9-24E7-4F04-8A10-D0ED04F863CB}"/>
              </a:ext>
            </a:extLst>
          </p:cNvPr>
          <p:cNvSpPr/>
          <p:nvPr/>
        </p:nvSpPr>
        <p:spPr>
          <a:xfrm>
            <a:off x="4694887" y="2839855"/>
            <a:ext cx="2798163" cy="1174228"/>
          </a:xfrm>
          <a:prstGeom prst="round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E1CDAE1-DAFB-4E9B-962A-6CAEC7EB3387}"/>
              </a:ext>
            </a:extLst>
          </p:cNvPr>
          <p:cNvSpPr txBox="1"/>
          <p:nvPr/>
        </p:nvSpPr>
        <p:spPr>
          <a:xfrm>
            <a:off x="4638137" y="2828038"/>
            <a:ext cx="29301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72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1087595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4B96B7-F07C-4E9B-86F3-BC4691135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26E99DDB-016C-4ADF-B74A-DE6A6707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1728057-7326-4F41-AB01-960901FB6B7D}"/>
              </a:ext>
            </a:extLst>
          </p:cNvPr>
          <p:cNvSpPr txBox="1"/>
          <p:nvPr/>
        </p:nvSpPr>
        <p:spPr>
          <a:xfrm>
            <a:off x="3617343" y="1266971"/>
            <a:ext cx="51298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6000"/>
              <a:t>Kod źródłowy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6BDC49A-39EA-4A3E-873C-1FF3AC8D08CC}"/>
              </a:ext>
            </a:extLst>
          </p:cNvPr>
          <p:cNvSpPr txBox="1"/>
          <p:nvPr/>
        </p:nvSpPr>
        <p:spPr>
          <a:xfrm>
            <a:off x="527709" y="2531730"/>
            <a:ext cx="1106768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800">
                <a:ea typeface="+mn-lt"/>
                <a:cs typeface="+mn-lt"/>
                <a:hlinkClick r:id="rId3"/>
              </a:rPr>
              <a:t>https://www.icloud.com/iclouddrive/0jOSJw1MMvGkRiylKbIXrUBJg#CryptoKitDemo</a:t>
            </a:r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965B197-D586-4E9A-889D-BBD773B0926E}"/>
              </a:ext>
            </a:extLst>
          </p:cNvPr>
          <p:cNvSpPr txBox="1"/>
          <p:nvPr/>
        </p:nvSpPr>
        <p:spPr>
          <a:xfrm>
            <a:off x="989352" y="4449581"/>
            <a:ext cx="10213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480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http://online.swiftplayground.run</a:t>
            </a:r>
            <a:endParaRPr lang="pl-PL" sz="480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23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7BE83-6569-47B8-9498-0AA2B418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bg1"/>
                </a:solidFill>
                <a:latin typeface="Arial Nova"/>
                <a:ea typeface="Gadugi"/>
              </a:rPr>
              <a:t>Szyfry kiedyś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368F-7C1A-4114-8D15-9B23CBCC6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>
                <a:solidFill>
                  <a:schemeClr val="bg1"/>
                </a:solidFill>
                <a:latin typeface="Calibri"/>
                <a:ea typeface="+mj-lt"/>
                <a:cs typeface="+mj-lt"/>
              </a:rPr>
              <a:t>Kiedyś musiały umożliwiać szyfrowanie i deszyfrowanie przez człowieka, a więc opierać się na relatywnie prostych operacjach</a:t>
            </a:r>
            <a:endParaRPr lang="pl-PL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Graphic 6" descr="Napisy">
            <a:extLst>
              <a:ext uri="{FF2B5EF4-FFF2-40B4-BE49-F238E27FC236}">
                <a16:creationId xmlns:a16="http://schemas.microsoft.com/office/drawing/2014/main" id="{E83702F7-1BEE-4D25-A919-D3A03E24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7997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A9A943-04D2-4F54-9375-AF6754298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1"/>
            <a:ext cx="9486900" cy="416261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91D91-5D86-4001-8805-3B41F522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057400"/>
            <a:ext cx="8115300" cy="1713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>
                <a:solidFill>
                  <a:schemeClr val="bg2"/>
                </a:solidFill>
                <a:latin typeface="Arial Nova"/>
              </a:rPr>
              <a:t>Dziękujemy</a:t>
            </a:r>
            <a:r>
              <a:rPr lang="en-US" sz="3600">
                <a:solidFill>
                  <a:schemeClr val="bg2"/>
                </a:solidFill>
                <a:latin typeface="Arial Nova"/>
              </a:rPr>
              <a:t> za </a:t>
            </a:r>
            <a:r>
              <a:rPr lang="en-US" sz="3600" err="1">
                <a:solidFill>
                  <a:schemeClr val="bg2"/>
                </a:solidFill>
                <a:latin typeface="Arial Nova"/>
              </a:rPr>
              <a:t>uwagę</a:t>
            </a:r>
            <a:endParaRPr lang="pl-PL" err="1">
              <a:solidFill>
                <a:schemeClr val="bg2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77861020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3513-0856-4528-9045-8414AA07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/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EFF4B-4068-4D68-9025-32F7D452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800">
                <a:ea typeface="+mj-lt"/>
                <a:cs typeface="+mj-lt"/>
                <a:hlinkClick r:id="rId2"/>
              </a:rPr>
              <a:t>https://academy.binance.com/pl/articles/symmetric-vs-asymmetric-encryption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3"/>
              </a:rPr>
              <a:t>https://pl.wikipedia.org/wiki/Wikipedia:Strona_g%C5%82%C3%B3wna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</a:rPr>
              <a:t>https://developer.apple.com/documentation/cryptokit</a:t>
            </a:r>
          </a:p>
          <a:p>
            <a:r>
              <a:rPr lang="pl-PL" sz="800">
                <a:ea typeface="+mj-lt"/>
                <a:cs typeface="+mj-lt"/>
                <a:hlinkClick r:id="rId4"/>
              </a:rPr>
              <a:t>https://docs.swift.org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5"/>
              </a:rPr>
              <a:t>https://sites.google.com/site/historiaszyfrow/home/historia-powstania-szyfrow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6"/>
              </a:rPr>
              <a:t>https://pl.dreamstime.com/d-poj%C4%99cia-pomys%C5%82u-wizerunek-odp%C5%82aca%C5%82-si%C4%99-%C5%BCar%C3%B3wka-z-m%C3%B3zg-symbol-kreatywnie-pomys%C5%82-r%C3%B3wnie%C5%BC-zwr%C3%B3ci%C4%87-corel-ilustracji-image108573183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7"/>
              </a:rPr>
              <a:t>https://pl.wikipedia.org/wiki/Pisma_egipskie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8"/>
              </a:rPr>
              <a:t>https://pl.wikipedia.org/wiki/Szyfr_Cezara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  <a:hlinkClick r:id="rId9"/>
              </a:rPr>
              <a:t>https://pl.wikipedia.org/wiki/Szyfr</a:t>
            </a:r>
            <a:endParaRPr lang="pl-PL" sz="800">
              <a:ea typeface="+mj-lt"/>
              <a:cs typeface="+mj-lt"/>
            </a:endParaRPr>
          </a:p>
          <a:p>
            <a:r>
              <a:rPr lang="pl-PL" sz="800">
                <a:ea typeface="+mj-lt"/>
                <a:cs typeface="+mj-lt"/>
              </a:rPr>
              <a:t>https://www.spyshop.pl/blog/krotka-historia-szyfrowania/</a:t>
            </a:r>
          </a:p>
        </p:txBody>
      </p:sp>
      <p:pic>
        <p:nvPicPr>
          <p:cNvPr id="7" name="Graphic 6" descr="Książki">
            <a:extLst>
              <a:ext uri="{FF2B5EF4-FFF2-40B4-BE49-F238E27FC236}">
                <a16:creationId xmlns:a16="http://schemas.microsoft.com/office/drawing/2014/main" id="{EA958358-4E1B-43FD-824F-A8B9B6BB5A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0328" y="1416064"/>
            <a:ext cx="4025872" cy="40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45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B8F75B-C884-4D2B-AE54-13C07B58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0ACD5-5009-4FC7-9457-F6C99A26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568842"/>
            <a:ext cx="3880229" cy="5709684"/>
          </a:xfrm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Powstawanie Szyfrów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95C0-95CB-44F4-B9B2-2BBE4680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8842"/>
            <a:ext cx="5426846" cy="570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Pierwsze wzmianki o kryptografii pochodzą już ze starożytności. Można stwierdzić, że szyfrowanie powstało równocześnie z wynalezieniem pisma. Starożytni Egipcjanie, pomimo tego, że nie znali systemów kodowania zostawili po sobie ogromną tajemnicę – pismo obrazkowe. Hieroglify były pismem rozumianym jedynie przez uczonych mieszkańców Egiptu, więc w pewien sposób był to szyfr.</a:t>
            </a:r>
            <a:endParaRPr lang="pl-PL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0884882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407B-5152-4E8A-AFDB-09A12E87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pl-PL">
                <a:solidFill>
                  <a:schemeClr val="bg1"/>
                </a:solidFill>
                <a:latin typeface="Arial Nova"/>
              </a:rPr>
              <a:t>Starożytny pomysł na Szyfr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C9D-CAAD-4312-925F-CAA0F0EF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72" y="2170937"/>
            <a:ext cx="5476156" cy="41454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pl-PL">
                <a:solidFill>
                  <a:schemeClr val="bg1"/>
                </a:solidFill>
                <a:latin typeface="Arial Nova"/>
              </a:rPr>
              <a:t>Starożytni Spartanie stworzyli jeden z pierwszych przyrządów służący do szyfrowania, nosił on nazwę </a:t>
            </a:r>
            <a:r>
              <a:rPr lang="pl-PL" err="1">
                <a:solidFill>
                  <a:schemeClr val="bg1"/>
                </a:solidFill>
                <a:latin typeface="Arial Nova"/>
              </a:rPr>
              <a:t>scytale</a:t>
            </a:r>
            <a:r>
              <a:rPr lang="pl-PL">
                <a:solidFill>
                  <a:schemeClr val="bg1"/>
                </a:solidFill>
                <a:latin typeface="Arial Nova"/>
              </a:rPr>
              <a:t>. Był to drewniany walec, który owijano papirusem i wpisywano tekst w poprzek pasków materiału. Po zdjęciu taśmy tekst zawierał kolejno po jednym znaku z kolejnych wierszy. Aby go odczytać, wystarczyło nawinąć taśmę na walec o tej samej średnicy. Odbiorca wiadomości miał identyczny walec, na który nawijał zwój. Wtedy odszyfrowywał wiadomość. W tym wypadku kluczem do odszyfrowania wiadomości była grubość walca.</a:t>
            </a:r>
            <a:endParaRPr lang="pl-PL">
              <a:solidFill>
                <a:schemeClr val="bg1"/>
              </a:solidFill>
              <a:latin typeface="Arial Nova"/>
              <a:ea typeface="+mj-lt"/>
              <a:cs typeface="+mj-lt"/>
            </a:endParaRPr>
          </a:p>
          <a:p>
            <a:pPr algn="just"/>
            <a:endParaRPr lang="pl-PL">
              <a:solidFill>
                <a:schemeClr val="bg1"/>
              </a:solidFill>
            </a:endParaRPr>
          </a:p>
        </p:txBody>
      </p:sp>
      <p:pic>
        <p:nvPicPr>
          <p:cNvPr id="4" name="Obraz 4" descr="Obraz zawierający siedzi, książka, zamknąć, ciemny&#10;&#10;Opis wygenerowany automatycznie">
            <a:extLst>
              <a:ext uri="{FF2B5EF4-FFF2-40B4-BE49-F238E27FC236}">
                <a16:creationId xmlns:a16="http://schemas.microsoft.com/office/drawing/2014/main" id="{249C88C9-CC67-4E5C-821F-3F994267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28" y="2213780"/>
            <a:ext cx="4996850" cy="28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200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7">
            <a:extLst>
              <a:ext uri="{FF2B5EF4-FFF2-40B4-BE49-F238E27FC236}">
                <a16:creationId xmlns:a16="http://schemas.microsoft.com/office/drawing/2014/main" id="{3129AE00-6D8C-41D7-8B33-B44A25E0D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9">
            <a:extLst>
              <a:ext uri="{FF2B5EF4-FFF2-40B4-BE49-F238E27FC236}">
                <a16:creationId xmlns:a16="http://schemas.microsoft.com/office/drawing/2014/main" id="{F9E793DA-F1DD-4288-A72D-1AFC134DB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D268B-732B-42BC-8802-4B125DC1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48060"/>
            <a:ext cx="6096000" cy="684011"/>
          </a:xfrm>
        </p:spPr>
        <p:txBody>
          <a:bodyPr>
            <a:normAutofit/>
          </a:bodyPr>
          <a:lstStyle/>
          <a:p>
            <a:pPr algn="ctr"/>
            <a:r>
              <a:rPr lang="en-US" cap="all">
                <a:solidFill>
                  <a:schemeClr val="bg1"/>
                </a:solidFill>
                <a:latin typeface="Goudy Old Style"/>
              </a:rPr>
              <a:t>SZYFR CEZARA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9FB53-D465-47AA-85B5-97753C1B0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432" y="1875744"/>
            <a:ext cx="6341269" cy="37621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-Jedna z najprostszych technik szyfrowania. Jest to rodzaj szyfru </a:t>
            </a:r>
            <a:r>
              <a:rPr lang="pl" sz="1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podstawieniowego</a:t>
            </a: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, w którym każda litera tekstu jawnego (niezaszyfrowanego) zastępowana jest inną, oddaloną od niej o stałą liczbę pozycji w alfabecie, literą (szyfr </a:t>
            </a:r>
            <a:r>
              <a:rPr lang="pl" sz="1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monoalfabetyczny</a:t>
            </a: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), przy czym kierunek zamiany musi być zachowany. Nie rozróżnia się przy tym liter dużych i małych. Nazwa szyfru pochodzi od Juliusza Cezara, który prawdopodobnie używał tej techniki do komunikacji ze swymi przyjaciółmi.</a:t>
            </a:r>
            <a:endParaRPr lang="pl" sz="1600">
              <a:solidFill>
                <a:schemeClr val="bg1"/>
              </a:solidFill>
              <a:latin typeface="Arial Nova"/>
              <a:cs typeface="Arial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pl" sz="1600">
              <a:solidFill>
                <a:schemeClr val="bg1"/>
              </a:solidFill>
              <a:latin typeface="Arial Nova"/>
              <a:ea typeface="+mj-lt"/>
              <a:cs typeface="+mj-lt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-Informacje na temat szyfru stosowanego przez Cezara pochodzą m.in. od Swetoniusza</a:t>
            </a:r>
            <a:endParaRPr lang="pl" sz="1600">
              <a:solidFill>
                <a:schemeClr val="bg1"/>
              </a:solidFill>
              <a:latin typeface="Arial Nova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pl" sz="1600">
              <a:solidFill>
                <a:schemeClr val="bg1"/>
              </a:solidFill>
              <a:latin typeface="Arial Nova"/>
              <a:ea typeface="+mj-lt"/>
              <a:cs typeface="+mj-lt"/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-Istnieją źródła mówiące o tym, że Cezar używał również bardziej skomplikowanych systemów szyfrowania</a:t>
            </a:r>
            <a:r>
              <a:rPr lang="pl" sz="1600" baseline="300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]</a:t>
            </a: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. Także pisarz rzymski </a:t>
            </a:r>
            <a:r>
              <a:rPr lang="pl" sz="1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Gelliusz</a:t>
            </a:r>
            <a:r>
              <a:rPr lang="pl" sz="1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nawiązuje do traktatu (obecnie zagubionego) na temat szyfrów rzymskiego wodza</a:t>
            </a:r>
            <a:endParaRPr lang="pl" sz="1600">
              <a:solidFill>
                <a:schemeClr val="bg1"/>
              </a:solidFill>
              <a:latin typeface="Arial Nova"/>
            </a:endParaRPr>
          </a:p>
          <a:p>
            <a:pPr>
              <a:lnSpc>
                <a:spcPct val="90000"/>
              </a:lnSpc>
            </a:pPr>
            <a:endParaRPr lang="en-US" sz="1600">
              <a:solidFill>
                <a:schemeClr val="bg1"/>
              </a:solidFill>
              <a:latin typeface="A"/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0426C0-718F-416B-B70B-9845AB3A0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39"/>
          <a:stretch/>
        </p:blipFill>
        <p:spPr>
          <a:xfrm>
            <a:off x="8797471" y="1375229"/>
            <a:ext cx="339721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74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C553A7-713D-4133-B393-5017EA4F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90CF0-ED81-44D0-9CDC-11838951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728" y="339864"/>
            <a:ext cx="5397472" cy="1202891"/>
          </a:xfrm>
        </p:spPr>
        <p:txBody>
          <a:bodyPr>
            <a:normAutofit/>
          </a:bodyPr>
          <a:lstStyle/>
          <a:p>
            <a:pPr algn="just"/>
            <a:r>
              <a:rPr lang="pl-PL" b="1"/>
              <a:t> </a:t>
            </a:r>
            <a:r>
              <a:rPr lang="pl-PL" b="1">
                <a:solidFill>
                  <a:schemeClr val="bg1"/>
                </a:solidFill>
                <a:latin typeface="Arial Nova"/>
              </a:rPr>
              <a:t>DYSK JEFFERSONA</a:t>
            </a:r>
            <a:endParaRPr lang="pl-PL">
              <a:solidFill>
                <a:schemeClr val="bg1"/>
              </a:solidFill>
              <a:latin typeface="Arial Nova"/>
            </a:endParaRPr>
          </a:p>
          <a:p>
            <a:pPr algn="ctr"/>
            <a:endParaRPr lang="pl-PL"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7C64-F784-473C-A4AC-4DE16672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807" y="1359391"/>
            <a:ext cx="5882185" cy="52822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l-PL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Narzędzie to zostało stworzone około 1790 roku, ale było na tyle zaawansowane, że amerykańscy żołnierze używali go nawet 150 lat później, podczas drugiej wojny światowej (choć pod nazwą M-94). Takie urządzenie szyfrujące składało się z 36 talerzy. Na każdym z nich zapisany był alfabet w różnej kolejności. Dzięki zastosowaniu takiej ilości dysków, kod był praktycznie nie do złamania, a ilość kombinacji była ogromna.</a:t>
            </a:r>
            <a:endParaRPr lang="en-US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EB9F43-A5BE-445B-B88F-2E1529A9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9" y="1483112"/>
            <a:ext cx="4391646" cy="34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41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E5557-0D79-49C5-8937-F6794210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71599"/>
            <a:ext cx="8115300" cy="23396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00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Szyfry</a:t>
            </a:r>
            <a:r>
              <a:rPr lang="en-US" sz="40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XX w.</a:t>
            </a:r>
            <a:endParaRPr lang="en-US" sz="4000" kern="1200" cap="all" spc="300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130552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CC2BE5"/>
      </a:accent1>
      <a:accent2>
        <a:srgbClr val="6E1BD4"/>
      </a:accent2>
      <a:accent3>
        <a:srgbClr val="312BE5"/>
      </a:accent3>
      <a:accent4>
        <a:srgbClr val="1961D3"/>
      </a:accent4>
      <a:accent5>
        <a:srgbClr val="29BADE"/>
      </a:accent5>
      <a:accent6>
        <a:srgbClr val="17C29D"/>
      </a:accent6>
      <a:hlink>
        <a:srgbClr val="3F90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ClassicFrameVTI</vt:lpstr>
      <vt:lpstr>Szyfrowe abc</vt:lpstr>
      <vt:lpstr>Co to szyfr?</vt:lpstr>
      <vt:lpstr>Historia szyfrów</vt:lpstr>
      <vt:lpstr>Szyfry kiedyś</vt:lpstr>
      <vt:lpstr>Powstawanie Szyfrów</vt:lpstr>
      <vt:lpstr>Starożytny pomysł na Szyfr</vt:lpstr>
      <vt:lpstr>SZYFR CEZARA</vt:lpstr>
      <vt:lpstr> DYSK JEFFERSONA </vt:lpstr>
      <vt:lpstr>Szyfry XX w.</vt:lpstr>
      <vt:lpstr>M-209 </vt:lpstr>
      <vt:lpstr>ENIGMA </vt:lpstr>
      <vt:lpstr>MASZYNA SZYFRUJĄCA LORENZA </vt:lpstr>
      <vt:lpstr>Szyfry które wyszły z użycia</vt:lpstr>
      <vt:lpstr>Szyfry dzisiaj </vt:lpstr>
      <vt:lpstr>Szyfry W Dzisiejszych czasach </vt:lpstr>
      <vt:lpstr>PowerPoint Presentation</vt:lpstr>
      <vt:lpstr>Działanie szyfrów</vt:lpstr>
      <vt:lpstr>Algorytm ograniczony</vt:lpstr>
      <vt:lpstr>Rodzaje algorytmów wykorzystujących klucze</vt:lpstr>
      <vt:lpstr>Algorytm z kluczem</vt:lpstr>
      <vt:lpstr>Szyfrowanie symetryczne</vt:lpstr>
      <vt:lpstr>HMAC</vt:lpstr>
      <vt:lpstr>Szyfrowanie asymetryczne</vt:lpstr>
      <vt:lpstr>Rodzaje algorytmów asymetrycznych</vt:lpstr>
      <vt:lpstr>Szyfr strumieniowy</vt:lpstr>
      <vt:lpstr>Szyfr blokowy</vt:lpstr>
      <vt:lpstr>Szyfr nie do złamania?</vt:lpstr>
      <vt:lpstr>Podszyfry</vt:lpstr>
      <vt:lpstr>Argot</vt:lpstr>
      <vt:lpstr>Steganografia</vt:lpstr>
      <vt:lpstr>Przykładowe szyfry</vt:lpstr>
      <vt:lpstr>Szyfr podstawieniowy</vt:lpstr>
      <vt:lpstr>Szachownica Polibiusza</vt:lpstr>
      <vt:lpstr>Demo technologiczne</vt:lpstr>
      <vt:lpstr>Wykorzystane technologie</vt:lpstr>
      <vt:lpstr>PowerPoint Presentation</vt:lpstr>
      <vt:lpstr>PowerPoint Presentation</vt:lpstr>
      <vt:lpstr>PowerPoint Presentation</vt:lpstr>
      <vt:lpstr>PowerPoint Presentation</vt:lpstr>
      <vt:lpstr>Dziękujemy za uwagę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2020-11-07T09:51:12Z</dcterms:created>
  <dcterms:modified xsi:type="dcterms:W3CDTF">2022-01-31T16:27:13Z</dcterms:modified>
</cp:coreProperties>
</file>